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4"/>
  </p:sldMasterIdLst>
  <p:notesMasterIdLst>
    <p:notesMasterId r:id="rId20"/>
  </p:notesMasterIdLst>
  <p:sldIdLst>
    <p:sldId id="287" r:id="rId5"/>
    <p:sldId id="335" r:id="rId6"/>
    <p:sldId id="303" r:id="rId7"/>
    <p:sldId id="336" r:id="rId8"/>
    <p:sldId id="337" r:id="rId9"/>
    <p:sldId id="339" r:id="rId10"/>
    <p:sldId id="345" r:id="rId11"/>
    <p:sldId id="338" r:id="rId12"/>
    <p:sldId id="340" r:id="rId13"/>
    <p:sldId id="342" r:id="rId14"/>
    <p:sldId id="341" r:id="rId15"/>
    <p:sldId id="343" r:id="rId16"/>
    <p:sldId id="346" r:id="rId17"/>
    <p:sldId id="344" r:id="rId18"/>
    <p:sldId id="298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ection par défaut" id="{96950430-1385-4039-A0A5-74DF2FD8F943}">
          <p14:sldIdLst>
            <p14:sldId id="287"/>
            <p14:sldId id="335"/>
          </p14:sldIdLst>
        </p14:section>
        <p14:section name="Part 1" id="{DFC656B1-7B95-4E0D-B4C6-2F643FC4D91E}">
          <p14:sldIdLst>
            <p14:sldId id="303"/>
            <p14:sldId id="336"/>
            <p14:sldId id="337"/>
            <p14:sldId id="339"/>
            <p14:sldId id="345"/>
            <p14:sldId id="338"/>
            <p14:sldId id="340"/>
            <p14:sldId id="342"/>
            <p14:sldId id="341"/>
            <p14:sldId id="343"/>
            <p14:sldId id="346"/>
            <p14:sldId id="344"/>
          </p14:sldIdLst>
        </p14:section>
        <p14:section name="Conclusion" id="{C4F924C8-5769-4B94-8A0A-0223E3057C3B}">
          <p14:sldIdLst>
            <p14:sldId id="29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7F32"/>
    <a:srgbClr val="BAB7B2"/>
    <a:srgbClr val="E5E4E2"/>
    <a:srgbClr val="B9A368"/>
    <a:srgbClr val="1DBFE4"/>
    <a:srgbClr val="00538B"/>
    <a:srgbClr val="666666"/>
    <a:srgbClr val="4868A9"/>
    <a:srgbClr val="00ADEF"/>
    <a:srgbClr val="F151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401255F-38E5-40D3-B21F-345528553BB6}">
  <a:tblStyle styleId="{3401255F-38E5-40D3-B21F-345528553BB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50" autoAdjust="0"/>
    <p:restoredTop sz="93904" autoAdjust="0"/>
  </p:normalViewPr>
  <p:slideViewPr>
    <p:cSldViewPr snapToGrid="0">
      <p:cViewPr varScale="1">
        <p:scale>
          <a:sx n="92" d="100"/>
          <a:sy n="92" d="100"/>
        </p:scale>
        <p:origin x="52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eg>
</file>

<file path=ppt/media/image13.jpe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3.jpg>
</file>

<file path=ppt/media/image4.png>
</file>

<file path=ppt/media/image5.png>
</file>

<file path=ppt/media/image6.pn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Token-by-Token Response Generation**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Overlapping Speech &amp; Output**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Interrupt Handling (“Barge-in”)**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 * The user can talk over the bot, and the system adapts in real time.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Perception of Latency vs Actual Latency**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endParaRPr lang="en-US" dirty="0"/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88245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F9B884-6A4F-187E-1743-F1F33A9778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172AE6-7E46-947C-8D7C-B494A5114C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42B79E-D7BF-2E55-0D52-6CA5B30EEC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Token-by-Token Response Generation**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Overlapping Speech &amp; Output**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Interrupt Handling (“Barge-in”)**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 * The user can talk over the bot, and the system adapts in real time.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Perception of Latency vs Actual Latency**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endParaRPr lang="en-US" dirty="0"/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69205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214C09C2-55D2-B0B5-4E1A-A197B6416B9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23734" y="122332"/>
            <a:ext cx="626771" cy="58599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1_Blank">
    <p:bg>
      <p:bgPr>
        <a:solidFill>
          <a:schemeClr val="bg1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4">
            <a:extLst>
              <a:ext uri="{FF2B5EF4-FFF2-40B4-BE49-F238E27FC236}">
                <a16:creationId xmlns:a16="http://schemas.microsoft.com/office/drawing/2014/main" id="{11DC9986-A153-6893-898A-749E4E83C7A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23734" y="122332"/>
            <a:ext cx="626771" cy="585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200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6">
            <a:extLst>
              <a:ext uri="{FF2B5EF4-FFF2-40B4-BE49-F238E27FC236}">
                <a16:creationId xmlns:a16="http://schemas.microsoft.com/office/drawing/2014/main" id="{1F41226C-E181-0851-BFE9-2C449DD0F62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8373" y="1127531"/>
            <a:ext cx="4106477" cy="3657718"/>
          </a:xfrm>
        </p:spPr>
        <p:txBody>
          <a:bodyPr anchor="ctr" anchorCtr="0"/>
          <a:lstStyle>
            <a:lvl1pPr marL="377190" indent="-285750">
              <a:spcBef>
                <a:spcPts val="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tabLst/>
              <a:defRPr lang="en-US" sz="1800" b="0" i="0" u="none" strike="noStrike" cap="none" dirty="0" smtClean="0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1pPr>
            <a:lvl2pPr marL="651510" indent="-285750">
              <a:spcBef>
                <a:spcPts val="0"/>
              </a:spcBef>
              <a:buClr>
                <a:schemeClr val="accent1"/>
              </a:buClr>
              <a:buSzPct val="100000"/>
              <a:tabLst/>
              <a:defRPr lang="en-US" sz="1600" b="0" i="0" u="none" strike="noStrike" cap="none" dirty="0" smtClean="0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2pPr>
            <a:lvl3pPr marL="852678" indent="-285750">
              <a:spcBef>
                <a:spcPts val="0"/>
              </a:spcBef>
              <a:buClr>
                <a:schemeClr val="accent1"/>
              </a:buClr>
              <a:buSzPct val="100000"/>
              <a:tabLst/>
              <a:defRPr lang="en-US" sz="1400" b="0" i="0" u="none" strike="noStrike" cap="none" dirty="0" smtClean="0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3pPr>
            <a:lvl4pPr marL="738187" indent="-285750">
              <a:spcBef>
                <a:spcPts val="0"/>
              </a:spcBef>
              <a:buClr>
                <a:schemeClr val="accent1"/>
              </a:buClr>
              <a:buSzPct val="100000"/>
              <a:tabLst/>
              <a:defRPr lang="en-US" sz="1200" b="0" i="0" u="none" strike="noStrike" cap="none" dirty="0" smtClean="0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4pPr>
            <a:lvl5pPr marL="1657350" indent="-182880">
              <a:spcBef>
                <a:spcPts val="0"/>
              </a:spcBef>
              <a:buClr>
                <a:schemeClr val="accent1"/>
              </a:buClr>
              <a:buSzPct val="100000"/>
              <a:tabLst/>
              <a:defRPr lang="en-US" sz="1100" b="0" i="0" u="none" strike="noStrike" cap="none" dirty="0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5pPr>
          </a:lstStyle>
          <a:p>
            <a:pPr marL="32004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tabLst/>
            </a:pPr>
            <a:r>
              <a:rPr lang="en-US"/>
              <a:t>Click to edit Master text styles</a:t>
            </a:r>
          </a:p>
          <a:p>
            <a:pPr marL="548640" marR="0" lvl="1" indent="-1828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Montserrat Light"/>
              <a:buChar char="◦"/>
              <a:tabLst/>
            </a:pPr>
            <a:r>
              <a:rPr lang="en-US"/>
              <a:t>Second level</a:t>
            </a:r>
          </a:p>
          <a:p>
            <a:pPr marL="749808" marR="0" lvl="2" indent="-1828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Montserrat Light"/>
              <a:buChar char="◦"/>
              <a:tabLst/>
            </a:pPr>
            <a:r>
              <a:rPr lang="en-US"/>
              <a:t>Third level</a:t>
            </a:r>
          </a:p>
          <a:p>
            <a:pPr marL="950976" marR="0" lvl="3" indent="-1828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Montserrat Light"/>
              <a:buChar char="◦"/>
              <a:tabLst/>
            </a:pPr>
            <a:r>
              <a:rPr lang="en-US"/>
              <a:t>Fourth level</a:t>
            </a:r>
          </a:p>
          <a:p>
            <a:pPr marL="1133856" marR="0" lvl="4" indent="-1828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Montserrat Light"/>
              <a:buChar char="◦"/>
              <a:tabLst/>
            </a:pPr>
            <a:r>
              <a:rPr lang="en-US"/>
              <a:t>Fifth level</a:t>
            </a:r>
          </a:p>
        </p:txBody>
      </p:sp>
      <p:sp>
        <p:nvSpPr>
          <p:cNvPr id="7" name="Content Placeholder 19">
            <a:extLst>
              <a:ext uri="{FF2B5EF4-FFF2-40B4-BE49-F238E27FC236}">
                <a16:creationId xmlns:a16="http://schemas.microsoft.com/office/drawing/2014/main" id="{15F6FEF8-7DB3-46B9-CC6A-48CA36CB181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713287" y="1127133"/>
            <a:ext cx="4022339" cy="3657718"/>
          </a:xfrm>
        </p:spPr>
        <p:txBody>
          <a:bodyPr anchor="ctr" anchorCtr="0"/>
          <a:lstStyle>
            <a:lvl1pPr marL="377190" indent="-285750">
              <a:spcBef>
                <a:spcPts val="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tabLst/>
              <a:defRPr lang="en-US" sz="1800" b="0" i="0" u="none" strike="noStrike" cap="none" dirty="0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1pPr>
            <a:lvl2pPr marL="651510" indent="-285750">
              <a:spcBef>
                <a:spcPts val="0"/>
              </a:spcBef>
              <a:buClr>
                <a:schemeClr val="accent1"/>
              </a:buClr>
              <a:buSzPct val="100000"/>
              <a:tabLst/>
              <a:defRPr lang="en-US" sz="1600" b="0" i="0" u="none" strike="noStrike" cap="none" dirty="0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2pPr>
            <a:lvl3pPr marL="852678" indent="-285750">
              <a:spcBef>
                <a:spcPts val="0"/>
              </a:spcBef>
              <a:buClr>
                <a:schemeClr val="accent1"/>
              </a:buClr>
              <a:buSzPct val="100000"/>
              <a:tabLst/>
              <a:defRPr lang="en-US" sz="1400" b="0" i="0" u="none" strike="noStrike" cap="none" dirty="0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3pPr>
            <a:lvl4pPr marL="1322388" marR="0" indent="-1828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Montserrat Light"/>
              <a:buChar char="◦"/>
              <a:tabLst/>
              <a:defRPr lang="en-US" sz="1200" b="0" i="0" u="none" strike="noStrike" cap="none" dirty="0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4pPr>
            <a:lvl5pPr marL="1604963" indent="-283464">
              <a:spcBef>
                <a:spcPts val="0"/>
              </a:spcBef>
              <a:buClr>
                <a:schemeClr val="accent1"/>
              </a:buClr>
              <a:buSzPct val="100000"/>
              <a:tabLst/>
              <a:defRPr lang="en-US" sz="1100" b="0" i="0" u="none" strike="noStrike" cap="none" dirty="0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5pPr>
          </a:lstStyle>
          <a:p>
            <a:pPr marL="32004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tabLst/>
            </a:pPr>
            <a:r>
              <a:rPr lang="en-US"/>
              <a:t>Click to edit Master text styles</a:t>
            </a:r>
          </a:p>
          <a:p>
            <a:pPr marL="548640" marR="0" lvl="1" indent="-1828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Montserrat Light"/>
              <a:buChar char="◦"/>
              <a:tabLst/>
            </a:pPr>
            <a:r>
              <a:rPr lang="en-US"/>
              <a:t>Second level</a:t>
            </a:r>
          </a:p>
          <a:p>
            <a:pPr marL="749808" marR="0" lvl="2" indent="-1828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Montserrat Light"/>
              <a:buChar char="◦"/>
              <a:tabLst/>
            </a:pPr>
            <a:r>
              <a:rPr lang="en-US"/>
              <a:t>Third level</a:t>
            </a:r>
          </a:p>
          <a:p>
            <a:pPr marL="950976" marR="0" lvl="3" indent="-1828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Montserrat Light"/>
              <a:buChar char="◦"/>
              <a:tabLst/>
            </a:pPr>
            <a:r>
              <a:rPr lang="en-US"/>
              <a:t>Fourth level</a:t>
            </a:r>
          </a:p>
          <a:p>
            <a:pPr marL="1133856" marR="0" lvl="4" indent="-1828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Montserrat Light"/>
              <a:buChar char="◦"/>
              <a:tabLst/>
            </a:pPr>
            <a:r>
              <a:rPr lang="en-US"/>
              <a:t>Fifth level</a:t>
            </a:r>
          </a:p>
        </p:txBody>
      </p:sp>
      <p:pic>
        <p:nvPicPr>
          <p:cNvPr id="8" name="Image 4">
            <a:extLst>
              <a:ext uri="{FF2B5EF4-FFF2-40B4-BE49-F238E27FC236}">
                <a16:creationId xmlns:a16="http://schemas.microsoft.com/office/drawing/2014/main" id="{CC5F5BF5-2F53-0C9C-DD7C-2A3B6BFA1F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23734" y="122332"/>
            <a:ext cx="626771" cy="585993"/>
          </a:xfrm>
          <a:prstGeom prst="rect">
            <a:avLst/>
          </a:prstGeom>
        </p:spPr>
      </p:pic>
      <p:sp>
        <p:nvSpPr>
          <p:cNvPr id="9" name="Title 12">
            <a:extLst>
              <a:ext uri="{FF2B5EF4-FFF2-40B4-BE49-F238E27FC236}">
                <a16:creationId xmlns:a16="http://schemas.microsoft.com/office/drawing/2014/main" id="{7256EDAC-55EE-4494-5EAE-3B8E2D6BF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373" y="358251"/>
            <a:ext cx="8327254" cy="381073"/>
          </a:xfrm>
        </p:spPr>
        <p:txBody>
          <a:bodyPr/>
          <a:lstStyle>
            <a:lvl1pPr>
              <a:defRPr lang="en-US" sz="2200" b="0" i="0" u="none" strike="noStrike" cap="none" dirty="0">
                <a:solidFill>
                  <a:srgbClr val="666666"/>
                </a:solidFill>
                <a:latin typeface="Segoe UI" panose="020B0502040204020203" pitchFamily="34" charset="0"/>
                <a:ea typeface="Montserrat ExtraBold"/>
                <a:cs typeface="Segoe UI" panose="020B0502040204020203" pitchFamily="34" charset="0"/>
                <a:sym typeface="Montserrat ExtraBold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73631022"/>
      </p:ext>
    </p:extLst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2">
            <a:extLst>
              <a:ext uri="{FF2B5EF4-FFF2-40B4-BE49-F238E27FC236}">
                <a16:creationId xmlns:a16="http://schemas.microsoft.com/office/drawing/2014/main" id="{DF6005CF-0366-4D28-121F-273F394A1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373" y="358251"/>
            <a:ext cx="8327254" cy="381073"/>
          </a:xfrm>
        </p:spPr>
        <p:txBody>
          <a:bodyPr/>
          <a:lstStyle>
            <a:lvl1pPr>
              <a:defRPr lang="en-US" sz="2200" b="0" i="0" u="none" strike="noStrike" cap="none" dirty="0">
                <a:solidFill>
                  <a:srgbClr val="666666"/>
                </a:solidFill>
                <a:latin typeface="Segoe UI" panose="020B0502040204020203" pitchFamily="34" charset="0"/>
                <a:ea typeface="Montserrat ExtraBold"/>
                <a:cs typeface="Segoe UI" panose="020B0502040204020203" pitchFamily="34" charset="0"/>
                <a:sym typeface="Montserrat ExtraBold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16">
            <a:extLst>
              <a:ext uri="{FF2B5EF4-FFF2-40B4-BE49-F238E27FC236}">
                <a16:creationId xmlns:a16="http://schemas.microsoft.com/office/drawing/2014/main" id="{86B389FF-4D2D-11AE-FAB3-EB24A9A75D8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8374" y="1127531"/>
            <a:ext cx="8327254" cy="3657717"/>
          </a:xfrm>
        </p:spPr>
        <p:txBody>
          <a:bodyPr anchor="ctr" anchorCtr="0"/>
          <a:lstStyle>
            <a:lvl1pPr marL="320040" indent="-228600">
              <a:spcBef>
                <a:spcPts val="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tabLst/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548640" indent="-182880">
              <a:spcBef>
                <a:spcPts val="0"/>
              </a:spcBef>
              <a:buClr>
                <a:schemeClr val="accent1"/>
              </a:buClr>
              <a:buSzPct val="100000"/>
              <a:tabLst/>
              <a:defRPr sz="160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749808" indent="-182880">
              <a:spcBef>
                <a:spcPts val="0"/>
              </a:spcBef>
              <a:buClr>
                <a:schemeClr val="accent1"/>
              </a:buClr>
              <a:buSzPct val="100000"/>
              <a:tabLst/>
              <a:defRPr sz="140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950976" indent="-182880">
              <a:spcBef>
                <a:spcPts val="0"/>
              </a:spcBef>
              <a:buClr>
                <a:schemeClr val="accent1"/>
              </a:buClr>
              <a:buSzPct val="100000"/>
              <a:tabLst/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133856" indent="-182880">
              <a:spcBef>
                <a:spcPts val="0"/>
              </a:spcBef>
              <a:buClr>
                <a:schemeClr val="accent1"/>
              </a:buClr>
              <a:buSzPct val="100000"/>
              <a:tabLst/>
              <a:defRPr sz="1100"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42453F2-274A-713E-0283-893A4ED6E9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23734" y="122332"/>
            <a:ext cx="626771" cy="585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926737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D2EFB7"/>
            </a:gs>
            <a:gs pos="100000">
              <a:srgbClr val="B9A368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L="457200" lvl="0" indent="-3683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683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C84DE6-89DD-BCDF-A6F0-274BC97A7D75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3867150" y="4958080"/>
            <a:ext cx="1430338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IN" sz="8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Document Classification: Public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60" r:id="rId3"/>
    <p:sldLayoutId id="2147483661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eg"/><Relationship Id="rId9" Type="http://schemas.openxmlformats.org/officeDocument/2006/relationships/image" Target="../media/image1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2;p13">
            <a:extLst>
              <a:ext uri="{FF2B5EF4-FFF2-40B4-BE49-F238E27FC236}">
                <a16:creationId xmlns:a16="http://schemas.microsoft.com/office/drawing/2014/main" id="{E7CA324E-C31B-4B1E-B2F4-DA927D819BDB}"/>
              </a:ext>
            </a:extLst>
          </p:cNvPr>
          <p:cNvSpPr txBox="1">
            <a:spLocks/>
          </p:cNvSpPr>
          <p:nvPr/>
        </p:nvSpPr>
        <p:spPr>
          <a:xfrm>
            <a:off x="5389822" y="2489705"/>
            <a:ext cx="3291567" cy="110079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b="1" noProof="1">
                <a:solidFill>
                  <a:srgbClr val="FFFF00"/>
                </a:solidFill>
                <a:latin typeface="Segoe UI"/>
                <a:cs typeface="Segoe UI"/>
              </a:rPr>
              <a:t>aMP</a:t>
            </a:r>
            <a:r>
              <a:rPr lang="en-US" sz="2400" b="1" dirty="0">
                <a:solidFill>
                  <a:srgbClr val="FFFF00"/>
                </a:solidFill>
                <a:latin typeface="Segoe UI"/>
                <a:cs typeface="Segoe UI"/>
              </a:rPr>
              <a:t> Bengaluru</a:t>
            </a:r>
          </a:p>
          <a:p>
            <a:pPr algn="ctr"/>
            <a:r>
              <a:rPr lang="en-US" sz="2400" b="1" dirty="0">
                <a:solidFill>
                  <a:srgbClr val="FFFF00"/>
                </a:solidFill>
                <a:latin typeface="Segoe UI"/>
                <a:cs typeface="Segoe UI"/>
              </a:rPr>
              <a:t>27/09/2025</a:t>
            </a:r>
            <a:endParaRPr lang="en-US" sz="2400" b="1" dirty="0">
              <a:solidFill>
                <a:srgbClr val="FFFF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840A06-7CE9-4A86-B8DE-6B34CAE38251}"/>
              </a:ext>
            </a:extLst>
          </p:cNvPr>
          <p:cNvSpPr/>
          <p:nvPr/>
        </p:nvSpPr>
        <p:spPr>
          <a:xfrm>
            <a:off x="1793951" y="761203"/>
            <a:ext cx="5560736" cy="12003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3600" b="1" i="1" dirty="0">
                <a:solidFill>
                  <a:srgbClr val="FFFF00"/>
                </a:solidFill>
                <a:latin typeface="Segoe UI"/>
                <a:cs typeface="Segoe UI"/>
              </a:rPr>
              <a:t>Building real time voice agents on Azure AI</a:t>
            </a:r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61EE9B2-1CB2-4C1C-371C-EBEB5A60A68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28264" y="3929717"/>
            <a:ext cx="8267888" cy="761561"/>
          </a:xfrm>
          <a:prstGeom prst="rect">
            <a:avLst/>
          </a:prstGeom>
        </p:spPr>
      </p:pic>
      <p:pic>
        <p:nvPicPr>
          <p:cNvPr id="2" name="Google Shape;83;p3">
            <a:extLst>
              <a:ext uri="{FF2B5EF4-FFF2-40B4-BE49-F238E27FC236}">
                <a16:creationId xmlns:a16="http://schemas.microsoft.com/office/drawing/2014/main" id="{70D8D65B-24FC-9133-1784-420DDAD195CD}"/>
              </a:ext>
            </a:extLst>
          </p:cNvPr>
          <p:cNvPicPr preferRelativeResize="0"/>
          <p:nvPr/>
        </p:nvPicPr>
        <p:blipFill>
          <a:blip r:embed="rId4"/>
          <a:srcRect t="748" b="748"/>
          <a:stretch/>
        </p:blipFill>
        <p:spPr>
          <a:xfrm>
            <a:off x="1243476" y="2131139"/>
            <a:ext cx="1100951" cy="1084484"/>
          </a:xfrm>
          <a:prstGeom prst="ellipse">
            <a:avLst/>
          </a:prstGeom>
          <a:solidFill>
            <a:srgbClr val="ECECEC"/>
          </a:solidFill>
          <a:ln>
            <a:noFill/>
          </a:ln>
          <a:effectLst>
            <a:reflection stA="38000" endPos="28000" dist="5000" dir="5400000" sy="-100000" algn="bl" rotWithShape="0"/>
          </a:effectLst>
        </p:spPr>
      </p:pic>
      <p:sp>
        <p:nvSpPr>
          <p:cNvPr id="7" name="Google Shape;62;p13">
            <a:extLst>
              <a:ext uri="{FF2B5EF4-FFF2-40B4-BE49-F238E27FC236}">
                <a16:creationId xmlns:a16="http://schemas.microsoft.com/office/drawing/2014/main" id="{9BA9D4CF-02AB-401B-9683-38F24BCBA2F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38426" y="2876385"/>
            <a:ext cx="3291567" cy="110079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sz="2400" b="1" i="1" dirty="0">
                <a:solidFill>
                  <a:srgbClr val="FFFF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Asha Holla</a:t>
            </a:r>
            <a:endParaRPr lang="en-US" sz="2400" b="1" i="1" dirty="0">
              <a:solidFill>
                <a:srgbClr val="FFFF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9381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87F1B3-AB68-F3D1-EFB1-543A282C02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5EA09-F7A1-F9C4-5FFD-A27CD42EE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899" y="358251"/>
            <a:ext cx="8011728" cy="381073"/>
          </a:xfrm>
        </p:spPr>
        <p:txBody>
          <a:bodyPr/>
          <a:lstStyle/>
          <a:p>
            <a:r>
              <a:rPr lang="en-US" dirty="0"/>
              <a:t>Flow visualized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F0D32-44E8-216D-DAF7-938D54DA39A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" y="982059"/>
            <a:ext cx="7696201" cy="3657717"/>
          </a:xfrm>
        </p:spPr>
        <p:txBody>
          <a:bodyPr anchor="t"/>
          <a:lstStyle/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30C63CD-AE01-4334-487A-D7BF4B7C6D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2915928"/>
              </p:ext>
            </p:extLst>
          </p:nvPr>
        </p:nvGraphicFramePr>
        <p:xfrm>
          <a:off x="491836" y="1191780"/>
          <a:ext cx="8343900" cy="2969661"/>
        </p:xfrm>
        <a:graphic>
          <a:graphicData uri="http://schemas.openxmlformats.org/drawingml/2006/table">
            <a:tbl>
              <a:tblPr firstRow="1" bandRow="1">
                <a:tableStyleId>{3401255F-38E5-40D3-B21F-345528553BB6}</a:tableStyleId>
              </a:tblPr>
              <a:tblGrid>
                <a:gridCol w="1668780">
                  <a:extLst>
                    <a:ext uri="{9D8B030D-6E8A-4147-A177-3AD203B41FA5}">
                      <a16:colId xmlns:a16="http://schemas.microsoft.com/office/drawing/2014/main" val="1036956392"/>
                    </a:ext>
                  </a:extLst>
                </a:gridCol>
                <a:gridCol w="1668780">
                  <a:extLst>
                    <a:ext uri="{9D8B030D-6E8A-4147-A177-3AD203B41FA5}">
                      <a16:colId xmlns:a16="http://schemas.microsoft.com/office/drawing/2014/main" val="968905030"/>
                    </a:ext>
                  </a:extLst>
                </a:gridCol>
                <a:gridCol w="1668780">
                  <a:extLst>
                    <a:ext uri="{9D8B030D-6E8A-4147-A177-3AD203B41FA5}">
                      <a16:colId xmlns:a16="http://schemas.microsoft.com/office/drawing/2014/main" val="2312194769"/>
                    </a:ext>
                  </a:extLst>
                </a:gridCol>
                <a:gridCol w="1668780">
                  <a:extLst>
                    <a:ext uri="{9D8B030D-6E8A-4147-A177-3AD203B41FA5}">
                      <a16:colId xmlns:a16="http://schemas.microsoft.com/office/drawing/2014/main" val="178386506"/>
                    </a:ext>
                  </a:extLst>
                </a:gridCol>
                <a:gridCol w="1668780">
                  <a:extLst>
                    <a:ext uri="{9D8B030D-6E8A-4147-A177-3AD203B41FA5}">
                      <a16:colId xmlns:a16="http://schemas.microsoft.com/office/drawing/2014/main" val="1148702233"/>
                    </a:ext>
                  </a:extLst>
                </a:gridCol>
              </a:tblGrid>
              <a:tr h="41869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 dirty="0"/>
                        <a:t>User 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 dirty="0"/>
                        <a:t>Recognizer Event / Callback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050"/>
                        <a:t>Thread A (AI / stream_ai_response)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Queue (tts_queue)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Thread B (TTS Worker)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4667139"/>
                  </a:ext>
                </a:extLst>
              </a:tr>
              <a:tr h="3773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Speaks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 dirty="0" err="1">
                          <a:latin typeface="Courier New" panose="02070309020205020404" pitchFamily="49" charset="0"/>
                        </a:rPr>
                        <a:t>recognizing_cb</a:t>
                      </a:r>
                      <a:endParaRPr lang="en-IN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05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05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05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9376919"/>
                  </a:ext>
                </a:extLst>
              </a:tr>
              <a:tr h="377346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05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 dirty="0" err="1">
                          <a:latin typeface="Courier New" panose="02070309020205020404" pitchFamily="49" charset="0"/>
                        </a:rPr>
                        <a:t>recognized_cb</a:t>
                      </a:r>
                      <a:endParaRPr lang="en-IN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05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filler → 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TTS speaks filler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0357991"/>
                  </a:ext>
                </a:extLst>
              </a:tr>
              <a:tr h="418699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05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05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>
                          <a:latin typeface="Courier New" panose="02070309020205020404" pitchFamily="49" charset="0"/>
                        </a:rPr>
                        <a:t>stream_ai_response()</a:t>
                      </a:r>
                      <a:endParaRPr lang="en-IN" sz="105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sentence → 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TTS speaks Gujarat sentence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6662997"/>
                  </a:ext>
                </a:extLst>
              </a:tr>
              <a:tr h="58152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Interrupts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50">
                          <a:latin typeface="Courier New" panose="02070309020205020404" pitchFamily="49" charset="0"/>
                        </a:rPr>
                        <a:t>recognizing_cb</a:t>
                      </a:r>
                      <a:r>
                        <a:rPr lang="en-US" sz="1050"/>
                        <a:t> → </a:t>
                      </a:r>
                      <a:r>
                        <a:rPr lang="en-US" sz="1050">
                          <a:latin typeface="Courier New" panose="02070309020205020404" pitchFamily="49" charset="0"/>
                        </a:rPr>
                        <a:t>stop_speaking_if_needed()</a:t>
                      </a:r>
                      <a:endParaRPr lang="en-US" sz="105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breaks AI streaming loop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Queue cleared, TTS stops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Playback stops immediately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4602277"/>
                  </a:ext>
                </a:extLst>
              </a:tr>
              <a:tr h="3773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New speech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>
                          <a:latin typeface="Courier New" panose="02070309020205020404" pitchFamily="49" charset="0"/>
                        </a:rPr>
                        <a:t>recognized_cb</a:t>
                      </a:r>
                      <a:endParaRPr lang="en-IN" sz="105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05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new filler → 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TTS speaks new filler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134307"/>
                  </a:ext>
                </a:extLst>
              </a:tr>
              <a:tr h="418699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05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05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>
                          <a:latin typeface="Courier New" panose="02070309020205020404" pitchFamily="49" charset="0"/>
                        </a:rPr>
                        <a:t>stream_ai_response()</a:t>
                      </a:r>
                      <a:endParaRPr lang="en-IN" sz="105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Bengal → 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 dirty="0"/>
                        <a:t>TTS speaks Bengal response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2510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6401303"/>
      </p:ext>
    </p:extLst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9D1D2F-2510-5887-F130-4A117F130E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26B3E-4E82-C3AB-A9B8-A1AE51A9F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899" y="358251"/>
            <a:ext cx="8011728" cy="381073"/>
          </a:xfrm>
        </p:spPr>
        <p:txBody>
          <a:bodyPr/>
          <a:lstStyle/>
          <a:p>
            <a:r>
              <a:rPr lang="en-US" dirty="0"/>
              <a:t>On Azure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0992B-2589-28B7-E7DB-FE0AE0BCB8D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" y="982059"/>
            <a:ext cx="7696201" cy="3657717"/>
          </a:xfrm>
        </p:spPr>
        <p:txBody>
          <a:bodyPr anchor="t"/>
          <a:lstStyle/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dirty="0"/>
              <a:t>Azure AI Foundry – LLM model deployment/ management</a:t>
            </a:r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dirty="0"/>
              <a:t>Azure Open AI – for OpenAI GPT models</a:t>
            </a:r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dirty="0"/>
              <a:t>Azure Speech Services</a:t>
            </a:r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dirty="0"/>
              <a:t>Copilot Studio – low code development platform</a:t>
            </a:r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dirty="0"/>
              <a:t>Azure Communication Services – ACS – telephony, SMS interaction w voice agents</a:t>
            </a:r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dirty="0"/>
              <a:t>Azure App Service – hosting code</a:t>
            </a:r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413076"/>
      </p:ext>
    </p:extLst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ED8722-6FBB-C9CF-CB13-EE8D0E49FD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0C316-7FD3-E64A-8125-CEE00EC4C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899" y="358251"/>
            <a:ext cx="8011728" cy="381073"/>
          </a:xfrm>
        </p:spPr>
        <p:txBody>
          <a:bodyPr/>
          <a:lstStyle/>
          <a:p>
            <a:r>
              <a:rPr lang="en-US" dirty="0"/>
              <a:t>Realtime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019C0-E267-437D-062D-3ADB8478BDC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" y="815805"/>
            <a:ext cx="7696201" cy="3657717"/>
          </a:xfrm>
        </p:spPr>
        <p:txBody>
          <a:bodyPr anchor="t"/>
          <a:lstStyle/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sz="1600" dirty="0"/>
              <a:t>ASR/STT is handled</a:t>
            </a:r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sz="1600" dirty="0"/>
              <a:t>Threading/ queue management for streaming is handled</a:t>
            </a:r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sz="1600" dirty="0"/>
              <a:t>Have to still integrate TTS </a:t>
            </a:r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sz="1600" dirty="0"/>
              <a:t>Less flexibility and low complexity</a:t>
            </a:r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sz="1600" dirty="0"/>
              <a:t>Latency low but cost high</a:t>
            </a:r>
          </a:p>
          <a:p>
            <a:pPr marL="91440" indent="0">
              <a:spcBef>
                <a:spcPts val="1200"/>
              </a:spcBef>
              <a:buNone/>
            </a:pPr>
            <a:endParaRPr lang="en-US" sz="100" dirty="0"/>
          </a:p>
          <a:p>
            <a:pPr marL="91440" indent="0">
              <a:spcBef>
                <a:spcPts val="1200"/>
              </a:spcBef>
              <a:buNone/>
            </a:pPr>
            <a:r>
              <a:rPr lang="en-US" sz="1600" dirty="0"/>
              <a:t>For implementation</a:t>
            </a:r>
          </a:p>
          <a:p>
            <a:pPr marL="91440" indent="0">
              <a:spcBef>
                <a:spcPts val="1200"/>
              </a:spcBef>
              <a:buNone/>
            </a:pPr>
            <a:r>
              <a:rPr lang="en-US" sz="1600" dirty="0"/>
              <a:t>github.com/run-llama/openai_realtime_client</a:t>
            </a:r>
          </a:p>
          <a:p>
            <a:pPr marL="91440" indent="0">
              <a:spcBef>
                <a:spcPts val="1200"/>
              </a:spcBef>
              <a:buNone/>
            </a:pPr>
            <a:r>
              <a:rPr lang="en-US" sz="1600" dirty="0"/>
              <a:t>github.com/jhakulin/</a:t>
            </a:r>
            <a:r>
              <a:rPr lang="en-US" sz="1600" dirty="0" err="1"/>
              <a:t>realtime</a:t>
            </a:r>
            <a:r>
              <a:rPr lang="en-US" sz="1600" dirty="0"/>
              <a:t>-ai</a:t>
            </a:r>
          </a:p>
          <a:p>
            <a:pPr marL="91440" indent="0">
              <a:spcBef>
                <a:spcPts val="1200"/>
              </a:spcBef>
              <a:buNone/>
            </a:pPr>
            <a:r>
              <a:rPr lang="en-US" sz="1600" dirty="0"/>
              <a:t>github.com/Azure-Samples/</a:t>
            </a:r>
            <a:r>
              <a:rPr lang="en-US" sz="1600" dirty="0" err="1"/>
              <a:t>aoai</a:t>
            </a:r>
            <a:r>
              <a:rPr lang="en-US" sz="1600" dirty="0"/>
              <a:t>-</a:t>
            </a:r>
            <a:r>
              <a:rPr lang="en-US" sz="1600" dirty="0" err="1"/>
              <a:t>realtime</a:t>
            </a:r>
            <a:r>
              <a:rPr lang="en-US" sz="1600" dirty="0"/>
              <a:t>-audio-</a:t>
            </a:r>
            <a:r>
              <a:rPr lang="en-US" sz="1600" dirty="0" err="1"/>
              <a:t>sdk</a:t>
            </a:r>
            <a:r>
              <a:rPr lang="en-US" sz="1600" dirty="0"/>
              <a:t>/tree/main</a:t>
            </a:r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601343"/>
      </p:ext>
    </p:extLst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4C1829-D3EB-2F93-B085-7A341EE972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B1E51-9AF4-3468-11E3-9B37E2692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899" y="358251"/>
            <a:ext cx="8011728" cy="381073"/>
          </a:xfrm>
        </p:spPr>
        <p:txBody>
          <a:bodyPr/>
          <a:lstStyle/>
          <a:p>
            <a:r>
              <a:rPr lang="en-US" dirty="0"/>
              <a:t>Realtime API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ADDA62-8B5F-8E51-05EA-587CF7CF1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762" y="981705"/>
            <a:ext cx="683895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605318"/>
      </p:ext>
    </p:extLst>
  </p:cSld>
  <p:clrMapOvr>
    <a:masterClrMapping/>
  </p:clrMapOvr>
  <p:transition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42EABB-4C07-FAC1-3FB1-777CF736A6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CD52-4008-8286-886A-07A7B2485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899" y="358251"/>
            <a:ext cx="8011728" cy="381073"/>
          </a:xfrm>
        </p:spPr>
        <p:txBody>
          <a:bodyPr/>
          <a:lstStyle/>
          <a:p>
            <a:r>
              <a:rPr lang="en-US" dirty="0"/>
              <a:t>Lessons/challenges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2E1C2-2C22-0177-B176-5C6C30DA241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" y="982059"/>
            <a:ext cx="7696201" cy="3657717"/>
          </a:xfrm>
        </p:spPr>
        <p:txBody>
          <a:bodyPr anchor="t"/>
          <a:lstStyle/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dirty="0"/>
              <a:t>Echo suppression during playback</a:t>
            </a:r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dirty="0" err="1"/>
              <a:t>Stt</a:t>
            </a:r>
            <a:r>
              <a:rPr lang="en-US" dirty="0"/>
              <a:t> and </a:t>
            </a:r>
            <a:r>
              <a:rPr lang="en-US" dirty="0" err="1"/>
              <a:t>tts</a:t>
            </a:r>
            <a:r>
              <a:rPr lang="en-US" dirty="0"/>
              <a:t> handling with Azure speech service</a:t>
            </a:r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dirty="0"/>
              <a:t>Deployment challenges with Azure </a:t>
            </a:r>
            <a:r>
              <a:rPr lang="en-US"/>
              <a:t>Communication services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471721"/>
      </p:ext>
    </p:extLst>
  </p:cSld>
  <p:clrMapOvr>
    <a:masterClrMapping/>
  </p:clrMapOvr>
  <p:transition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2;p13">
            <a:extLst>
              <a:ext uri="{FF2B5EF4-FFF2-40B4-BE49-F238E27FC236}">
                <a16:creationId xmlns:a16="http://schemas.microsoft.com/office/drawing/2014/main" id="{22655958-13DD-B691-E8AD-39E3B483F370}"/>
              </a:ext>
            </a:extLst>
          </p:cNvPr>
          <p:cNvSpPr txBox="1"/>
          <p:nvPr/>
        </p:nvSpPr>
        <p:spPr>
          <a:xfrm>
            <a:off x="3016262" y="1906566"/>
            <a:ext cx="3291567" cy="110079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sz="4400" b="1" i="1" dirty="0" err="1">
                <a:solidFill>
                  <a:srgbClr val="FFFF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Thank</a:t>
            </a:r>
            <a:r>
              <a:rPr lang="fr-FR" sz="4400" b="1" i="1" dirty="0">
                <a:solidFill>
                  <a:srgbClr val="FFFF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You</a:t>
            </a:r>
            <a:endParaRPr lang="en-US" sz="4400" b="1" i="1" dirty="0">
              <a:solidFill>
                <a:srgbClr val="FFFF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 descr="A qr code on a screen&#10;&#10;AI-generated content may be incorrect.">
            <a:extLst>
              <a:ext uri="{FF2B5EF4-FFF2-40B4-BE49-F238E27FC236}">
                <a16:creationId xmlns:a16="http://schemas.microsoft.com/office/drawing/2014/main" id="{6FAA5FDC-B80A-6757-234C-29645923DF7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196" t="40983" r="17459" b="8104"/>
          <a:stretch>
            <a:fillRect/>
          </a:stretch>
        </p:blipFill>
        <p:spPr>
          <a:xfrm>
            <a:off x="360218" y="429491"/>
            <a:ext cx="1918854" cy="1648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561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mountain with a blue sky and white text&#10;&#10;AI-generated content may be incorrect.">
            <a:extLst>
              <a:ext uri="{FF2B5EF4-FFF2-40B4-BE49-F238E27FC236}">
                <a16:creationId xmlns:a16="http://schemas.microsoft.com/office/drawing/2014/main" id="{8E851A66-AABD-D028-0983-E12EA336A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8449" y="3817443"/>
            <a:ext cx="2167128" cy="1214647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5F2938F-5F04-AE3D-9FC7-34BAAE2C422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695376" y="901898"/>
            <a:ext cx="2166258" cy="1218520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4" name="Picture 3" descr="A white building with a archway&#10;&#10;AI-generated content may be incorrect.">
            <a:extLst>
              <a:ext uri="{FF2B5EF4-FFF2-40B4-BE49-F238E27FC236}">
                <a16:creationId xmlns:a16="http://schemas.microsoft.com/office/drawing/2014/main" id="{449DC5B3-A893-230C-5C19-2FDD265458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9755" y="2359671"/>
            <a:ext cx="2166258" cy="1218520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7" name="ZoneTexte 25">
            <a:extLst>
              <a:ext uri="{FF2B5EF4-FFF2-40B4-BE49-F238E27FC236}">
                <a16:creationId xmlns:a16="http://schemas.microsoft.com/office/drawing/2014/main" id="{4BBC8CC5-1D3E-3196-91D5-3657D6FA7D05}"/>
              </a:ext>
            </a:extLst>
          </p:cNvPr>
          <p:cNvSpPr txBox="1"/>
          <p:nvPr/>
        </p:nvSpPr>
        <p:spPr>
          <a:xfrm>
            <a:off x="53123" y="263892"/>
            <a:ext cx="6044244" cy="43088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lvl="0" algn="r" defTabSz="685800">
              <a:buClr>
                <a:srgbClr val="FFFFFF"/>
              </a:buClr>
              <a:buSzPts val="2600"/>
              <a:defRPr/>
            </a:pPr>
            <a:r>
              <a:rPr lang="en-US" sz="2200" b="1" dirty="0">
                <a:solidFill>
                  <a:srgbClr val="66666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Upcoming </a:t>
            </a:r>
            <a:r>
              <a:rPr lang="en-US" sz="2200" b="1" dirty="0" err="1">
                <a:solidFill>
                  <a:srgbClr val="66666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aMP</a:t>
            </a:r>
            <a:r>
              <a:rPr lang="en-US" sz="2200" b="1" dirty="0">
                <a:solidFill>
                  <a:srgbClr val="66666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Events – 2nd Half of 2025</a:t>
            </a:r>
            <a:endParaRPr kumimoji="0" lang="fr-FR" sz="2200" b="1" i="0" u="none" strike="noStrike" kern="0" cap="none" spc="0" normalizeH="0" baseline="0" noProof="0" dirty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  <a:sym typeface="Arial"/>
            </a:endParaRPr>
          </a:p>
        </p:txBody>
      </p:sp>
      <p:pic>
        <p:nvPicPr>
          <p:cNvPr id="5" name="Picture 4" descr="A group of boats on a beach&#10;&#10;AI-generated content may be incorrect.">
            <a:extLst>
              <a:ext uri="{FF2B5EF4-FFF2-40B4-BE49-F238E27FC236}">
                <a16:creationId xmlns:a16="http://schemas.microsoft.com/office/drawing/2014/main" id="{771E8E65-2E09-5228-609D-F2F80EB1B2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9755" y="901899"/>
            <a:ext cx="2166258" cy="1218520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9" name="Picture 8" descr="A large white building with a red bus&#10;&#10;AI-generated content may be incorrect.">
            <a:extLst>
              <a:ext uri="{FF2B5EF4-FFF2-40B4-BE49-F238E27FC236}">
                <a16:creationId xmlns:a16="http://schemas.microsoft.com/office/drawing/2014/main" id="{D9CC1302-6140-85A8-1F94-26EE3F0956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63447" y="2396167"/>
            <a:ext cx="2166258" cy="1218520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8" name="Picture 7" descr="A building with a dome and a flag on top&#10;&#10;AI-generated content may be incorrect.">
            <a:extLst>
              <a:ext uri="{FF2B5EF4-FFF2-40B4-BE49-F238E27FC236}">
                <a16:creationId xmlns:a16="http://schemas.microsoft.com/office/drawing/2014/main" id="{7FFDC3C5-E846-A6A5-1AA0-AEFF20C98D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52986" y="901899"/>
            <a:ext cx="2166256" cy="1218519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29E7324-3029-3779-FBA6-6340783BE0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7139" y="2396168"/>
            <a:ext cx="2166260" cy="1218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F8E0652-6DF6-45AA-1964-04FA08C023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9295" y="3817443"/>
            <a:ext cx="2166256" cy="1218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7140588"/>
      </p:ext>
    </p:extLst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D492E-7D31-48D2-BBCC-9F14F3F76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899" y="358251"/>
            <a:ext cx="8011728" cy="381073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DA665-8603-43A3-A999-165F6C1E505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" y="1127532"/>
            <a:ext cx="7696201" cy="3657717"/>
          </a:xfrm>
        </p:spPr>
        <p:txBody>
          <a:bodyPr anchor="t"/>
          <a:lstStyle/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dirty="0"/>
              <a:t>Asha Holla</a:t>
            </a:r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dirty="0"/>
              <a:t>Data Engineer at Bloom Value</a:t>
            </a:r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dirty="0"/>
              <a:t>Speaker - Blogger</a:t>
            </a:r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</p:txBody>
      </p:sp>
      <p:pic>
        <p:nvPicPr>
          <p:cNvPr id="5" name="Picture 4" descr="A person smiling in the woods&#10;&#10;AI-generated content may be incorrect.">
            <a:extLst>
              <a:ext uri="{FF2B5EF4-FFF2-40B4-BE49-F238E27FC236}">
                <a16:creationId xmlns:a16="http://schemas.microsoft.com/office/drawing/2014/main" id="{499FE81B-3BF3-1690-A6E1-FBD60FBAA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5905" y="881378"/>
            <a:ext cx="3134590" cy="313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349829"/>
      </p:ext>
    </p:extLst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02A737-66ED-2318-7827-33C491DC36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78CD1-3AA0-37BD-A40D-6178CE7B8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899" y="358251"/>
            <a:ext cx="8011728" cy="381073"/>
          </a:xfrm>
        </p:spPr>
        <p:txBody>
          <a:bodyPr/>
          <a:lstStyle/>
          <a:p>
            <a:r>
              <a:rPr lang="en-US" dirty="0"/>
              <a:t>For the next hour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81A25-7D0C-2BCD-A196-78C97E8F431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" y="982059"/>
            <a:ext cx="7696201" cy="3657717"/>
          </a:xfrm>
        </p:spPr>
        <p:txBody>
          <a:bodyPr anchor="t"/>
          <a:lstStyle/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dirty="0"/>
              <a:t>Demo sneak peek</a:t>
            </a:r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dirty="0"/>
              <a:t>Why voice agents are the future</a:t>
            </a:r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dirty="0"/>
              <a:t>Voice agent </a:t>
            </a:r>
            <a:r>
              <a:rPr lang="en-US" dirty="0" err="1"/>
              <a:t>usecases</a:t>
            </a:r>
            <a:endParaRPr lang="en-US" dirty="0"/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dirty="0"/>
              <a:t>Speech to Speech pipeline</a:t>
            </a:r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dirty="0"/>
              <a:t>Offerings on Azure for building STS </a:t>
            </a:r>
            <a:r>
              <a:rPr lang="en-US" dirty="0" err="1"/>
              <a:t>pieplines</a:t>
            </a:r>
            <a:endParaRPr lang="en-US" dirty="0"/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dirty="0"/>
              <a:t>Batching vs streaming</a:t>
            </a:r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r>
              <a:rPr lang="en-US" dirty="0"/>
              <a:t>Challenges</a:t>
            </a:r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922675"/>
      </p:ext>
    </p:extLst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2218C9-FB00-EB6F-8884-E2CBCE813B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953B0-B49C-E7BC-974C-AFFAB201E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899" y="358251"/>
            <a:ext cx="8011728" cy="381073"/>
          </a:xfrm>
        </p:spPr>
        <p:txBody>
          <a:bodyPr/>
          <a:lstStyle/>
          <a:p>
            <a:r>
              <a:rPr lang="en-US" dirty="0"/>
              <a:t>Why voice is the future of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19572-F817-F405-EC34-AF5CC98454F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" y="982059"/>
            <a:ext cx="7696201" cy="3657717"/>
          </a:xfrm>
        </p:spPr>
        <p:txBody>
          <a:bodyPr anchor="t"/>
          <a:lstStyle/>
          <a:p>
            <a:pPr>
              <a:spcBef>
                <a:spcPts val="1200"/>
              </a:spcBef>
            </a:pPr>
            <a:r>
              <a:rPr lang="en-US" dirty="0"/>
              <a:t>Communication is multimodal – not just limited to text</a:t>
            </a:r>
          </a:p>
          <a:p>
            <a:pPr>
              <a:spcBef>
                <a:spcPts val="1200"/>
              </a:spcBef>
            </a:pPr>
            <a:r>
              <a:rPr lang="en-US" dirty="0"/>
              <a:t>Voice is the most natural interface</a:t>
            </a:r>
          </a:p>
          <a:p>
            <a:pPr>
              <a:spcBef>
                <a:spcPts val="1200"/>
              </a:spcBef>
            </a:pPr>
            <a:r>
              <a:rPr lang="en-US" dirty="0"/>
              <a:t>IVR is broken – 75% customers try to skip menus if possible</a:t>
            </a:r>
          </a:p>
        </p:txBody>
      </p:sp>
    </p:spTree>
    <p:extLst>
      <p:ext uri="{BB962C8B-B14F-4D97-AF65-F5344CB8AC3E}">
        <p14:creationId xmlns:p14="http://schemas.microsoft.com/office/powerpoint/2010/main" val="2903146455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0580ED-3C13-3D51-573D-32F53123FC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1BCDE-6C1A-2D3C-6D98-71B01B8A5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899" y="358251"/>
            <a:ext cx="8011728" cy="381073"/>
          </a:xfrm>
        </p:spPr>
        <p:txBody>
          <a:bodyPr/>
          <a:lstStyle/>
          <a:p>
            <a:r>
              <a:rPr lang="en-US" dirty="0"/>
              <a:t>Simplified voice agent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384FE-2F65-30F0-3374-2F39B38887D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" y="982059"/>
            <a:ext cx="7696201" cy="3657717"/>
          </a:xfrm>
        </p:spPr>
        <p:txBody>
          <a:bodyPr anchor="t"/>
          <a:lstStyle/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40F291E-DF1B-8769-F12E-80B21C8CAE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936" y="1099542"/>
            <a:ext cx="8230691" cy="2505397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1D2EBDA-CFBF-6B78-5818-5942EE9322D0}"/>
              </a:ext>
            </a:extLst>
          </p:cNvPr>
          <p:cNvSpPr txBox="1">
            <a:spLocks/>
          </p:cNvSpPr>
          <p:nvPr/>
        </p:nvSpPr>
        <p:spPr>
          <a:xfrm>
            <a:off x="504936" y="3715495"/>
            <a:ext cx="7696201" cy="1069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2004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cap="none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1pPr>
            <a:lvl2pPr marL="548640" marR="0" lvl="1" indent="-1828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Montserrat Light"/>
              <a:buChar char="◦"/>
              <a:tabLst/>
              <a:defRPr sz="1600" b="0" i="0" u="none" strike="noStrike" cap="none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2pPr>
            <a:lvl3pPr marL="749808" marR="0" lvl="2" indent="-1828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Montserrat Light"/>
              <a:buChar char="◦"/>
              <a:tabLst/>
              <a:defRPr sz="1400" b="0" i="0" u="none" strike="noStrike" cap="none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3pPr>
            <a:lvl4pPr marL="950976" marR="0" lvl="3" indent="-1828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Montserrat Light"/>
              <a:buChar char="◦"/>
              <a:tabLst/>
              <a:defRPr sz="1200" b="0" i="0" u="none" strike="noStrike" cap="none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4pPr>
            <a:lvl5pPr marL="1133856" marR="0" lvl="4" indent="-1828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Montserrat Light"/>
              <a:buChar char="◦"/>
              <a:tabLst/>
              <a:defRPr sz="1100" b="0" i="0" u="none" strike="noStrike" cap="none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91440" indent="0">
              <a:spcBef>
                <a:spcPts val="1200"/>
              </a:spcBef>
              <a:buNone/>
            </a:pPr>
            <a:r>
              <a:rPr lang="en-US" dirty="0"/>
              <a:t>Minimum 3 API calls</a:t>
            </a:r>
          </a:p>
          <a:p>
            <a:pPr marL="91440" indent="0">
              <a:spcBef>
                <a:spcPts val="1200"/>
              </a:spcBef>
              <a:buNone/>
            </a:pPr>
            <a:r>
              <a:rPr lang="en-US" dirty="0"/>
              <a:t>Core loop - </a:t>
            </a:r>
            <a:r>
              <a:rPr lang="en-IN" dirty="0"/>
              <a:t>Listen → Understand → Decide → Speak</a:t>
            </a:r>
            <a:endParaRPr lang="en-US" dirty="0"/>
          </a:p>
        </p:txBody>
      </p:sp>
      <p:pic>
        <p:nvPicPr>
          <p:cNvPr id="1032" name="Picture 8" descr="Azure Text to Speech: Voice Revolutionizing Your Tech Projects">
            <a:extLst>
              <a:ext uri="{FF2B5EF4-FFF2-40B4-BE49-F238E27FC236}">
                <a16:creationId xmlns:a16="http://schemas.microsoft.com/office/drawing/2014/main" id="{EEC3156D-45F8-CD03-8B07-3A06AD0489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89" t="883" r="7229" b="31213"/>
          <a:stretch>
            <a:fillRect/>
          </a:stretch>
        </p:blipFill>
        <p:spPr bwMode="auto">
          <a:xfrm>
            <a:off x="2376055" y="2722418"/>
            <a:ext cx="736235" cy="498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8" descr="Azure Text to Speech: Voice Revolutionizing Your Tech Projects">
            <a:extLst>
              <a:ext uri="{FF2B5EF4-FFF2-40B4-BE49-F238E27FC236}">
                <a16:creationId xmlns:a16="http://schemas.microsoft.com/office/drawing/2014/main" id="{088F0531-B3EA-63A2-11DD-01C0651600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89" t="883" r="7229" b="31213"/>
          <a:stretch>
            <a:fillRect/>
          </a:stretch>
        </p:blipFill>
        <p:spPr bwMode="auto">
          <a:xfrm>
            <a:off x="5888183" y="2722417"/>
            <a:ext cx="736235" cy="498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34E16CF-B9BF-6DC0-EAFF-7AADDB55C008}"/>
              </a:ext>
            </a:extLst>
          </p:cNvPr>
          <p:cNvSpPr/>
          <p:nvPr/>
        </p:nvSpPr>
        <p:spPr>
          <a:xfrm>
            <a:off x="3373582" y="2994202"/>
            <a:ext cx="2348345" cy="33597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34" name="Picture 10" descr="Azure AI Foundry - Visual Studio Marketplace">
            <a:extLst>
              <a:ext uri="{FF2B5EF4-FFF2-40B4-BE49-F238E27FC236}">
                <a16:creationId xmlns:a16="http://schemas.microsoft.com/office/drawing/2014/main" id="{98BC3185-86A6-E966-3CE3-1B908524F2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2501" y="2658230"/>
            <a:ext cx="671945" cy="671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696324"/>
      </p:ext>
    </p:extLst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B190F6-FC70-E969-8793-42EFFD8BC4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2D9C2-58BB-6660-98D2-7A3CDFC8F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899" y="358251"/>
            <a:ext cx="8011728" cy="381073"/>
          </a:xfrm>
        </p:spPr>
        <p:txBody>
          <a:bodyPr/>
          <a:lstStyle/>
          <a:p>
            <a:r>
              <a:rPr lang="en-US" dirty="0"/>
              <a:t>Simplified voice agent pipeline -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AB44F-88C1-D291-FA75-65308211CA3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" y="982059"/>
            <a:ext cx="7696201" cy="3657717"/>
          </a:xfrm>
        </p:spPr>
        <p:txBody>
          <a:bodyPr anchor="t"/>
          <a:lstStyle/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29C417C-D5E0-5DED-E9A5-4C05DA1EB394}"/>
              </a:ext>
            </a:extLst>
          </p:cNvPr>
          <p:cNvSpPr txBox="1">
            <a:spLocks/>
          </p:cNvSpPr>
          <p:nvPr/>
        </p:nvSpPr>
        <p:spPr>
          <a:xfrm>
            <a:off x="613063" y="1127532"/>
            <a:ext cx="7696201" cy="3657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2004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cap="none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1pPr>
            <a:lvl2pPr marL="548640" marR="0" lvl="1" indent="-1828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Montserrat Light"/>
              <a:buChar char="◦"/>
              <a:tabLst/>
              <a:defRPr sz="1600" b="0" i="0" u="none" strike="noStrike" cap="none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2pPr>
            <a:lvl3pPr marL="749808" marR="0" lvl="2" indent="-1828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Montserrat Light"/>
              <a:buChar char="◦"/>
              <a:tabLst/>
              <a:defRPr sz="1400" b="0" i="0" u="none" strike="noStrike" cap="none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3pPr>
            <a:lvl4pPr marL="950976" marR="0" lvl="3" indent="-1828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Montserrat Light"/>
              <a:buChar char="◦"/>
              <a:tabLst/>
              <a:defRPr sz="1200" b="0" i="0" u="none" strike="noStrike" cap="none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4pPr>
            <a:lvl5pPr marL="1133856" marR="0" lvl="4" indent="-1828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Montserrat Light"/>
              <a:buChar char="◦"/>
              <a:tabLst/>
              <a:defRPr sz="1100" b="0" i="0" u="none" strike="noStrike" cap="none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r>
              <a:rPr lang="en-US" b="1" dirty="0"/>
              <a:t>STT</a:t>
            </a:r>
            <a:r>
              <a:rPr lang="en-US" dirty="0"/>
              <a:t> - converts spoken audio into text.</a:t>
            </a:r>
          </a:p>
          <a:p>
            <a:r>
              <a:rPr lang="en-US" b="1" dirty="0"/>
              <a:t>Foundation model -</a:t>
            </a:r>
            <a:r>
              <a:rPr lang="en-US" dirty="0"/>
              <a:t> Understands the text and decides how to respond.</a:t>
            </a:r>
          </a:p>
          <a:p>
            <a:r>
              <a:rPr lang="en-US" b="1" dirty="0"/>
              <a:t>TTS</a:t>
            </a:r>
            <a:r>
              <a:rPr lang="en-US" dirty="0"/>
              <a:t>- Converts the agent's reply back to speech.</a:t>
            </a:r>
          </a:p>
          <a:p>
            <a:r>
              <a:rPr lang="en-US" b="1" dirty="0"/>
              <a:t>VAD voice activity detection </a:t>
            </a:r>
            <a:r>
              <a:rPr lang="en-US" dirty="0"/>
              <a:t>- Helps detect when a user starts/stops speaking.</a:t>
            </a:r>
          </a:p>
          <a:p>
            <a:r>
              <a:rPr lang="en-US" b="1" dirty="0"/>
              <a:t>Interrupt Handler</a:t>
            </a:r>
            <a:r>
              <a:rPr lang="en-US" dirty="0"/>
              <a:t> - Stops responses if the user interrupts.</a:t>
            </a:r>
          </a:p>
        </p:txBody>
      </p:sp>
    </p:spTree>
    <p:extLst>
      <p:ext uri="{BB962C8B-B14F-4D97-AF65-F5344CB8AC3E}">
        <p14:creationId xmlns:p14="http://schemas.microsoft.com/office/powerpoint/2010/main" val="400977773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199754-138D-C3B1-D405-DCA0ABC065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AC8FA-B98F-2D38-6B25-0B9F093C1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261" y="344397"/>
            <a:ext cx="8011728" cy="381073"/>
          </a:xfrm>
        </p:spPr>
        <p:txBody>
          <a:bodyPr/>
          <a:lstStyle/>
          <a:p>
            <a:r>
              <a:rPr lang="en-US" dirty="0"/>
              <a:t>Two ways to do it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2E7151E4-6A62-A64E-DC72-05E8FB6AD8DD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2333488622"/>
              </p:ext>
            </p:extLst>
          </p:nvPr>
        </p:nvGraphicFramePr>
        <p:xfrm>
          <a:off x="477261" y="960871"/>
          <a:ext cx="8328024" cy="3906520"/>
        </p:xfrm>
        <a:graphic>
          <a:graphicData uri="http://schemas.openxmlformats.org/drawingml/2006/table">
            <a:tbl>
              <a:tblPr firstRow="1" bandRow="1">
                <a:tableStyleId>{3401255F-38E5-40D3-B21F-345528553BB6}</a:tableStyleId>
              </a:tblPr>
              <a:tblGrid>
                <a:gridCol w="2776008">
                  <a:extLst>
                    <a:ext uri="{9D8B030D-6E8A-4147-A177-3AD203B41FA5}">
                      <a16:colId xmlns:a16="http://schemas.microsoft.com/office/drawing/2014/main" val="105097051"/>
                    </a:ext>
                  </a:extLst>
                </a:gridCol>
                <a:gridCol w="2776008">
                  <a:extLst>
                    <a:ext uri="{9D8B030D-6E8A-4147-A177-3AD203B41FA5}">
                      <a16:colId xmlns:a16="http://schemas.microsoft.com/office/drawing/2014/main" val="2971679516"/>
                    </a:ext>
                  </a:extLst>
                </a:gridCol>
                <a:gridCol w="2776008">
                  <a:extLst>
                    <a:ext uri="{9D8B030D-6E8A-4147-A177-3AD203B41FA5}">
                      <a16:colId xmlns:a16="http://schemas.microsoft.com/office/drawing/2014/main" val="32954293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Aspect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 dirty="0"/>
                        <a:t>Batch Mode</a:t>
                      </a:r>
                      <a:r>
                        <a:rPr lang="en-IN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 dirty="0"/>
                        <a:t>Streaming Mode</a:t>
                      </a:r>
                      <a:r>
                        <a:rPr lang="en-IN" dirty="0"/>
                        <a:t>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7661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/>
                        <a:t>Workflow</a:t>
                      </a:r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Collect full audio → Transcribe → LLM → TTS → Play 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Process audio chunks as they arrive → Transcribe partials → Stream LLM tokens → Stream TTS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8848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/>
                        <a:t>User Experience</a:t>
                      </a:r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Noticeable pauses, walkie-talkie feel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Smooth, conversational flow, near real-time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3761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/>
                        <a:t>Latency</a:t>
                      </a:r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High (waits for full sentences)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Low (responses overlap with input)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1654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/>
                        <a:t>Interactivity</a:t>
                      </a:r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One-turn at a time, user must wait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Continuous, natural interruptions and back-and-forth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84927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/>
                        <a:t>Technical Simplicity</a:t>
                      </a:r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Easy to implement (sequential pipeline)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Harder (requires async, </a:t>
                      </a:r>
                      <a:r>
                        <a:rPr lang="en-US" dirty="0" err="1"/>
                        <a:t>WebSockets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threadingg</a:t>
                      </a:r>
                      <a:r>
                        <a:rPr lang="en-US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93730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/>
                        <a:t>Best for</a:t>
                      </a:r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Offline transcription, note-taking, meeting summaries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Live agents, customer calls, interactive assistants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97186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4999718"/>
      </p:ext>
    </p:extLst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BD196-1B23-1387-0A6C-24572C5973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63B2E-7843-25FC-02C5-5842E4B6D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899" y="358251"/>
            <a:ext cx="8011728" cy="381073"/>
          </a:xfrm>
        </p:spPr>
        <p:txBody>
          <a:bodyPr/>
          <a:lstStyle/>
          <a:p>
            <a:r>
              <a:rPr lang="en-US" dirty="0"/>
              <a:t>Some nuances to keep in mind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F1DF9-B125-EA3F-74CC-983E151DD08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" y="982059"/>
            <a:ext cx="7696201" cy="3657717"/>
          </a:xfrm>
        </p:spPr>
        <p:txBody>
          <a:bodyPr anchor="t"/>
          <a:lstStyle/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  <a:p>
            <a:pPr marL="434340" indent="-342900">
              <a:spcBef>
                <a:spcPts val="1200"/>
              </a:spcBef>
              <a:buFont typeface="+mj-lt"/>
              <a:buAutoNum type="arabicPeriod"/>
            </a:pP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085B9CB-EDA8-CC7D-1901-35ABD8B813B7}"/>
              </a:ext>
            </a:extLst>
          </p:cNvPr>
          <p:cNvSpPr txBox="1">
            <a:spLocks/>
          </p:cNvSpPr>
          <p:nvPr/>
        </p:nvSpPr>
        <p:spPr>
          <a:xfrm>
            <a:off x="504936" y="803564"/>
            <a:ext cx="7696201" cy="3981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2004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cap="none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1pPr>
            <a:lvl2pPr marL="548640" marR="0" lvl="1" indent="-1828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Montserrat Light"/>
              <a:buChar char="◦"/>
              <a:tabLst/>
              <a:defRPr sz="1600" b="0" i="0" u="none" strike="noStrike" cap="none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2pPr>
            <a:lvl3pPr marL="749808" marR="0" lvl="2" indent="-1828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Montserrat Light"/>
              <a:buChar char="◦"/>
              <a:tabLst/>
              <a:defRPr sz="1400" b="0" i="0" u="none" strike="noStrike" cap="none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3pPr>
            <a:lvl4pPr marL="950976" marR="0" lvl="3" indent="-1828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Montserrat Light"/>
              <a:buChar char="◦"/>
              <a:tabLst/>
              <a:defRPr sz="1200" b="0" i="0" u="none" strike="noStrike" cap="none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4pPr>
            <a:lvl5pPr marL="1133856" marR="0" lvl="4" indent="-1828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Montserrat Light"/>
              <a:buChar char="◦"/>
              <a:tabLst/>
              <a:defRPr sz="1100" b="0" i="0" u="none" strike="noStrike" cap="none">
                <a:solidFill>
                  <a:srgbClr val="666666"/>
                </a:solidFill>
                <a:latin typeface="Segoe UI" panose="020B0502040204020203" pitchFamily="34" charset="0"/>
                <a:ea typeface="Montserrat Light"/>
                <a:cs typeface="Segoe UI" panose="020B0502040204020203" pitchFamily="34" charset="0"/>
                <a:sym typeface="Montserrat Light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91440" indent="0">
              <a:spcBef>
                <a:spcPts val="1200"/>
              </a:spcBef>
              <a:buNone/>
            </a:pPr>
            <a:r>
              <a:rPr lang="en-US" dirty="0"/>
              <a:t>Listening &amp; Processing in Parallel - ASR starts transcribing *while* the user is still speaking.</a:t>
            </a:r>
          </a:p>
          <a:p>
            <a:pPr marL="91440" indent="0">
              <a:spcBef>
                <a:spcPts val="1200"/>
              </a:spcBef>
              <a:buNone/>
            </a:pPr>
            <a:r>
              <a:rPr lang="en-US" dirty="0"/>
              <a:t>* The LLM streams partial tokens as they are generated.</a:t>
            </a:r>
          </a:p>
          <a:p>
            <a:pPr marL="91440" indent="0">
              <a:spcBef>
                <a:spcPts val="1200"/>
              </a:spcBef>
              <a:buNone/>
            </a:pPr>
            <a:r>
              <a:rPr lang="en-US" dirty="0"/>
              <a:t>  * The agent can “start speaking back” even before the answer is fully ready.</a:t>
            </a:r>
          </a:p>
          <a:p>
            <a:pPr marL="91440" indent="0">
              <a:spcBef>
                <a:spcPts val="1200"/>
              </a:spcBef>
              <a:buNone/>
            </a:pPr>
            <a:r>
              <a:rPr lang="en-US" dirty="0"/>
              <a:t>* TTS begins as soon as the first words are available.</a:t>
            </a:r>
          </a:p>
          <a:p>
            <a:pPr marL="91440" indent="0">
              <a:spcBef>
                <a:spcPts val="1200"/>
              </a:spcBef>
              <a:buNone/>
            </a:pPr>
            <a:r>
              <a:rPr lang="en-US" dirty="0"/>
              <a:t>  * Playback overlaps with transcription + LLM inference.</a:t>
            </a:r>
          </a:p>
          <a:p>
            <a:pPr marL="91440" indent="0">
              <a:spcBef>
                <a:spcPts val="1200"/>
              </a:spcBef>
              <a:buNone/>
            </a:pPr>
            <a:r>
              <a:rPr lang="en-US" dirty="0"/>
              <a:t>* Streaming enables mid-response interruption.</a:t>
            </a:r>
          </a:p>
          <a:p>
            <a:pPr marL="91440" indent="0">
              <a:spcBef>
                <a:spcPts val="1200"/>
              </a:spcBef>
              <a:buNone/>
            </a:pPr>
            <a:r>
              <a:rPr lang="en-US" dirty="0"/>
              <a:t>* Stream: Even if total compute time is the same, *user feels it as instant* because feedback starts early.</a:t>
            </a:r>
          </a:p>
        </p:txBody>
      </p:sp>
    </p:spTree>
    <p:extLst>
      <p:ext uri="{BB962C8B-B14F-4D97-AF65-F5344CB8AC3E}">
        <p14:creationId xmlns:p14="http://schemas.microsoft.com/office/powerpoint/2010/main" val="573307006"/>
      </p:ext>
    </p:extLst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Julie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72E1D6EEA54A8438D9C9FE318F40594" ma:contentTypeVersion="11" ma:contentTypeDescription="Create a new document." ma:contentTypeScope="" ma:versionID="9bc8f3b7ebe1d410d845b02294b15515">
  <xsd:schema xmlns:xsd="http://www.w3.org/2001/XMLSchema" xmlns:xs="http://www.w3.org/2001/XMLSchema" xmlns:p="http://schemas.microsoft.com/office/2006/metadata/properties" xmlns:ns2="85b61e43-41f0-4a30-93a6-38aa5a2f070a" targetNamespace="http://schemas.microsoft.com/office/2006/metadata/properties" ma:root="true" ma:fieldsID="d538788270c1e4df01a7992240b6d36f" ns2:_="">
    <xsd:import namespace="85b61e43-41f0-4a30-93a6-38aa5a2f070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b61e43-41f0-4a30-93a6-38aa5a2f070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9168a8ed-b3e4-4191-9e0e-4fed53025ee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5b61e43-41f0-4a30-93a6-38aa5a2f070a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5522A51-4B13-4750-BD41-51BC1F93FCD4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85b61e43-41f0-4a30-93a6-38aa5a2f070a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EC846D3-52A6-4DD9-BE19-38C3FCE48E83}">
  <ds:schemaRefs>
    <ds:schemaRef ds:uri="http://schemas.microsoft.com/office/2006/metadata/properties"/>
    <ds:schemaRef ds:uri="http://www.w3.org/2000/xmlns/"/>
    <ds:schemaRef ds:uri="85b61e43-41f0-4a30-93a6-38aa5a2f070a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DB96A2DA-89FF-4463-BCA8-565D830D0D6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b6d20d9-a42e-4f87-89f0-428df214b82f}" enabled="0" method="" siteId="{fb6d20d9-a42e-4f87-89f0-428df214b82f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5105</TotalTime>
  <Words>722</Words>
  <Application>Microsoft Office PowerPoint</Application>
  <PresentationFormat>On-screen Show (16:9)</PresentationFormat>
  <Paragraphs>132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Aptos</vt:lpstr>
      <vt:lpstr>Arial</vt:lpstr>
      <vt:lpstr>Courier New</vt:lpstr>
      <vt:lpstr>Montserrat ExtraBold</vt:lpstr>
      <vt:lpstr>Montserrat Light</vt:lpstr>
      <vt:lpstr>Segoe UI</vt:lpstr>
      <vt:lpstr>Juliet template</vt:lpstr>
      <vt:lpstr>PowerPoint Presentation</vt:lpstr>
      <vt:lpstr>PowerPoint Presentation</vt:lpstr>
      <vt:lpstr>Who am I?</vt:lpstr>
      <vt:lpstr>For the next hour</vt:lpstr>
      <vt:lpstr>Why voice is the future of AI</vt:lpstr>
      <vt:lpstr>Simplified voice agent pipeline</vt:lpstr>
      <vt:lpstr>Simplified voice agent pipeline - components</vt:lpstr>
      <vt:lpstr>Two ways to do it</vt:lpstr>
      <vt:lpstr>Some nuances to keep in mind </vt:lpstr>
      <vt:lpstr>Flow visualized</vt:lpstr>
      <vt:lpstr>On Azure</vt:lpstr>
      <vt:lpstr>Realtime API</vt:lpstr>
      <vt:lpstr>Realtime API</vt:lpstr>
      <vt:lpstr>Lessons/challenges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Asha Holla</cp:lastModifiedBy>
  <cp:revision>25</cp:revision>
  <dcterms:modified xsi:type="dcterms:W3CDTF">2025-09-29T07:12:39Z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0x010100F72E1D6EEA54A8438D9C9FE318F40594</vt:lpwstr>
  </property>
  <property fmtid="{D5CDD505-2E9C-101B-9397-08002B2CF9AE}" pid="3" name="MediaServiceImageTags">
    <vt:lpwstr/>
  </property>
  <property fmtid="{D5CDD505-2E9C-101B-9397-08002B2CF9AE}" pid="4" name="MSIP_Label_313a031e-9284-4b01-a433-825aa52f02d7_Enabled">
    <vt:lpwstr>true</vt:lpwstr>
  </property>
  <property fmtid="{D5CDD505-2E9C-101B-9397-08002B2CF9AE}" pid="5" name="MSIP_Label_313a031e-9284-4b01-a433-825aa52f02d7_SetDate">
    <vt:lpwstr>2025-09-25T16:37:33Z</vt:lpwstr>
  </property>
  <property fmtid="{D5CDD505-2E9C-101B-9397-08002B2CF9AE}" pid="6" name="MSIP_Label_313a031e-9284-4b01-a433-825aa52f02d7_Method">
    <vt:lpwstr>Standard</vt:lpwstr>
  </property>
  <property fmtid="{D5CDD505-2E9C-101B-9397-08002B2CF9AE}" pid="7" name="MSIP_Label_313a031e-9284-4b01-a433-825aa52f02d7_Name">
    <vt:lpwstr>Public</vt:lpwstr>
  </property>
  <property fmtid="{D5CDD505-2E9C-101B-9397-08002B2CF9AE}" pid="8" name="MSIP_Label_313a031e-9284-4b01-a433-825aa52f02d7_SiteId">
    <vt:lpwstr>80e14cd3-31c2-4a31-bb68-789e4fad61cf</vt:lpwstr>
  </property>
  <property fmtid="{D5CDD505-2E9C-101B-9397-08002B2CF9AE}" pid="9" name="MSIP_Label_313a031e-9284-4b01-a433-825aa52f02d7_ActionId">
    <vt:lpwstr>f23ad04d-0338-4f5f-b727-40b6846478dd</vt:lpwstr>
  </property>
  <property fmtid="{D5CDD505-2E9C-101B-9397-08002B2CF9AE}" pid="10" name="MSIP_Label_313a031e-9284-4b01-a433-825aa52f02d7_ContentBits">
    <vt:lpwstr>2</vt:lpwstr>
  </property>
  <property fmtid="{D5CDD505-2E9C-101B-9397-08002B2CF9AE}" pid="11" name="MSIP_Label_313a031e-9284-4b01-a433-825aa52f02d7_Tag">
    <vt:lpwstr>10, 3, 0, 1</vt:lpwstr>
  </property>
  <property fmtid="{D5CDD505-2E9C-101B-9397-08002B2CF9AE}" pid="12" name="ClassificationContentMarkingFooterLocations">
    <vt:lpwstr>Juliet template:3</vt:lpwstr>
  </property>
  <property fmtid="{D5CDD505-2E9C-101B-9397-08002B2CF9AE}" pid="13" name="ClassificationContentMarkingFooterText">
    <vt:lpwstr>Document Classification: Public</vt:lpwstr>
  </property>
</Properties>
</file>

<file path=docProps/thumbnail.jpeg>
</file>